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29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fr-FR"/>
              <a:t>Modifiez le style du titre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6BA6D4A-DFED-4904-876B-4318D1E0802D}" type="datetimeFigureOut">
              <a:rPr lang="fr-FR" smtClean="0"/>
              <a:t>29/07/2021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336627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BA6D4A-DFED-4904-876B-4318D1E0802D}" type="datetimeFigureOut">
              <a:rPr lang="fr-FR" smtClean="0"/>
              <a:t>29/07/2021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408584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BA6D4A-DFED-4904-876B-4318D1E0802D}" type="datetimeFigureOut">
              <a:rPr lang="fr-FR" smtClean="0"/>
              <a:t>29/07/2021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365631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BA6D4A-DFED-4904-876B-4318D1E0802D}" type="datetimeFigureOut">
              <a:rPr lang="fr-FR" smtClean="0"/>
              <a:t>29/07/2021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310621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fr-FR"/>
              <a:t>Modifiez le style du titre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6BA6D4A-DFED-4904-876B-4318D1E0802D}" type="datetimeFigureOut">
              <a:rPr lang="fr-FR" smtClean="0"/>
              <a:t>29/07/2021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16168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6BA6D4A-DFED-4904-876B-4318D1E0802D}" type="datetimeFigureOut">
              <a:rPr lang="fr-FR" smtClean="0"/>
              <a:t>29/07/2021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76966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fr-FR"/>
              <a:t>Modifiez le style du titre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a:t>Cliquez pour modifier les styles du texte du masque</a:t>
            </a:r>
          </a:p>
        </p:txBody>
      </p:sp>
      <p:sp>
        <p:nvSpPr>
          <p:cNvPr id="4" name="Content Placeholder 3"/>
          <p:cNvSpPr>
            <a:spLocks noGrp="1"/>
          </p:cNvSpPr>
          <p:nvPr>
            <p:ph sz="half" idx="2"/>
          </p:nvPr>
        </p:nvSpPr>
        <p:spPr>
          <a:xfrm>
            <a:off x="661334" y="4676140"/>
            <a:ext cx="4061757" cy="68778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a:t>Cliquez pour modifier les styles du texte du masque</a:t>
            </a:r>
          </a:p>
        </p:txBody>
      </p:sp>
      <p:sp>
        <p:nvSpPr>
          <p:cNvPr id="6" name="Content Placeholder 5"/>
          <p:cNvSpPr>
            <a:spLocks noGrp="1"/>
          </p:cNvSpPr>
          <p:nvPr>
            <p:ph sz="quarter" idx="4"/>
          </p:nvPr>
        </p:nvSpPr>
        <p:spPr>
          <a:xfrm>
            <a:off x="4860608" y="4676140"/>
            <a:ext cx="4081761" cy="68778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6BA6D4A-DFED-4904-876B-4318D1E0802D}" type="datetimeFigureOut">
              <a:rPr lang="fr-FR" smtClean="0"/>
              <a:t>29/07/2021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343673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6BA6D4A-DFED-4904-876B-4318D1E0802D}" type="datetimeFigureOut">
              <a:rPr lang="fr-FR" smtClean="0"/>
              <a:t>29/07/2021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240018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A6D4A-DFED-4904-876B-4318D1E0802D}" type="datetimeFigureOut">
              <a:rPr lang="fr-FR" smtClean="0"/>
              <a:t>29/07/2021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156410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fr-FR"/>
              <a:t>Modifiez le style du titre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6BA6D4A-DFED-4904-876B-4318D1E0802D}" type="datetimeFigureOut">
              <a:rPr lang="fr-FR" smtClean="0"/>
              <a:t>29/07/2021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29053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fr-FR"/>
              <a:t>Modifiez le style du titre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fr-FR"/>
              <a:t>Cliquez sur l'icône pour ajouter une image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6BA6D4A-DFED-4904-876B-4318D1E0802D}" type="datetimeFigureOut">
              <a:rPr lang="fr-FR" smtClean="0"/>
              <a:t>29/07/2021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61CE1CD-12B7-4381-8ACC-E3A600A35912}" type="slidenum">
              <a:rPr lang="fr-FR" smtClean="0"/>
              <a:t>‹N°›</a:t>
            </a:fld>
            <a:endParaRPr lang="fr-FR"/>
          </a:p>
        </p:txBody>
      </p:sp>
    </p:spTree>
    <p:extLst>
      <p:ext uri="{BB962C8B-B14F-4D97-AF65-F5344CB8AC3E}">
        <p14:creationId xmlns:p14="http://schemas.microsoft.com/office/powerpoint/2010/main" val="29709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76BA6D4A-DFED-4904-876B-4318D1E0802D}" type="datetimeFigureOut">
              <a:rPr lang="fr-FR" smtClean="0"/>
              <a:t>29/07/2021</a:t>
            </a:fld>
            <a:endParaRPr lang="fr-FR"/>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261CE1CD-12B7-4381-8ACC-E3A600A35912}" type="slidenum">
              <a:rPr lang="fr-FR" smtClean="0"/>
              <a:t>‹N°›</a:t>
            </a:fld>
            <a:endParaRPr lang="fr-FR"/>
          </a:p>
        </p:txBody>
      </p:sp>
    </p:spTree>
    <p:extLst>
      <p:ext uri="{BB962C8B-B14F-4D97-AF65-F5344CB8AC3E}">
        <p14:creationId xmlns:p14="http://schemas.microsoft.com/office/powerpoint/2010/main" val="2559969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a:extLst>
              <a:ext uri="{FF2B5EF4-FFF2-40B4-BE49-F238E27FC236}">
                <a16:creationId xmlns:a16="http://schemas.microsoft.com/office/drawing/2014/main" id="{EE4CCD97-5405-4DE3-8FD5-F456CAEC1F90}"/>
              </a:ext>
            </a:extLst>
          </p:cNvPr>
          <p:cNvSpPr>
            <a:spLocks noChangeArrowheads="1"/>
          </p:cNvSpPr>
          <p:nvPr/>
        </p:nvSpPr>
        <p:spPr bwMode="auto">
          <a:xfrm>
            <a:off x="-1399064" y="-1399063"/>
            <a:ext cx="2798128" cy="2798126"/>
          </a:xfrm>
          <a:prstGeom prst="ellipse">
            <a:avLst/>
          </a:prstGeom>
          <a:solidFill>
            <a:srgbClr val="91B6DB"/>
          </a:solidFill>
          <a:ln w="9525" algn="in">
            <a:solidFill>
              <a:srgbClr val="91B6DB"/>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1206" tIns="51206" rIns="51206" bIns="51206" numCol="1" anchor="t" anchorCtr="0" compatLnSpc="1">
            <a:prstTxWarp prst="textNoShape">
              <a:avLst/>
            </a:prstTxWarp>
          </a:bodyPr>
          <a:lstStyle/>
          <a:p>
            <a:endParaRPr lang="fr-FR" sz="2521" dirty="0"/>
          </a:p>
        </p:txBody>
      </p:sp>
      <p:pic>
        <p:nvPicPr>
          <p:cNvPr id="1027" name="Picture 3">
            <a:extLst>
              <a:ext uri="{FF2B5EF4-FFF2-40B4-BE49-F238E27FC236}">
                <a16:creationId xmlns:a16="http://schemas.microsoft.com/office/drawing/2014/main" id="{30966CFB-0821-4A84-979F-27F9629C8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690" y="5667"/>
            <a:ext cx="2115819" cy="1835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4">
            <a:extLst>
              <a:ext uri="{FF2B5EF4-FFF2-40B4-BE49-F238E27FC236}">
                <a16:creationId xmlns:a16="http://schemas.microsoft.com/office/drawing/2014/main" id="{282BB9A0-C119-4801-BD88-7EE9D125536B}"/>
              </a:ext>
            </a:extLst>
          </p:cNvPr>
          <p:cNvSpPr txBox="1">
            <a:spLocks noChangeArrowheads="1"/>
          </p:cNvSpPr>
          <p:nvPr/>
        </p:nvSpPr>
        <p:spPr bwMode="auto">
          <a:xfrm>
            <a:off x="0" y="1811493"/>
            <a:ext cx="9601200" cy="784542"/>
          </a:xfrm>
          <a:prstGeom prst="rect">
            <a:avLst/>
          </a:prstGeom>
          <a:solidFill>
            <a:srgbClr val="B9CDE5"/>
          </a:solidFill>
          <a:ln w="28575" algn="in">
            <a:solidFill>
              <a:srgbClr val="91B6DB"/>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1206" tIns="51206" rIns="51206" bIns="51206" numCol="1" anchor="t" anchorCtr="0" compatLnSpc="1">
            <a:prstTxWarp prst="textNoShape">
              <a:avLst/>
            </a:prstTxWarp>
          </a:bodyPr>
          <a:lstStyle/>
          <a:p>
            <a:pPr algn="ctr" defTabSz="1280176" eaLnBrk="0" fontAlgn="base" hangingPunct="0">
              <a:lnSpc>
                <a:spcPct val="150000"/>
              </a:lnSpc>
              <a:spcBef>
                <a:spcPct val="0"/>
              </a:spcBef>
              <a:spcAft>
                <a:spcPct val="0"/>
              </a:spcAft>
            </a:pPr>
            <a:r>
              <a:rPr lang="fr-FR" altLang="fr-FR" sz="2800" b="1" dirty="0">
                <a:latin typeface="Arial" panose="020B0604020202020204" pitchFamily="34" charset="0"/>
              </a:rPr>
              <a:t>CASSETTE PRECO HAUTE DENSITE</a:t>
            </a:r>
          </a:p>
        </p:txBody>
      </p:sp>
      <p:pic>
        <p:nvPicPr>
          <p:cNvPr id="1029" name="Picture 5">
            <a:extLst>
              <a:ext uri="{FF2B5EF4-FFF2-40B4-BE49-F238E27FC236}">
                <a16:creationId xmlns:a16="http://schemas.microsoft.com/office/drawing/2014/main" id="{BA2803A4-3987-47BB-97CE-48F26CD82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09874" y="7213400"/>
            <a:ext cx="781452" cy="960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107763" dir="13500000" algn="ctr" rotWithShape="0">
                    <a:srgbClr val="FFA366">
                      <a:alpha val="50000"/>
                    </a:srgbClr>
                  </a:outerShdw>
                </a:effectLst>
              </a14:hiddenEffects>
            </a:ext>
          </a:extLst>
        </p:spPr>
      </p:pic>
      <p:sp>
        <p:nvSpPr>
          <p:cNvPr id="6" name="Text Box 6">
            <a:extLst>
              <a:ext uri="{FF2B5EF4-FFF2-40B4-BE49-F238E27FC236}">
                <a16:creationId xmlns:a16="http://schemas.microsoft.com/office/drawing/2014/main" id="{AE9A56E9-7BC8-408A-A641-FC43E4C7518B}"/>
              </a:ext>
            </a:extLst>
          </p:cNvPr>
          <p:cNvSpPr txBox="1">
            <a:spLocks noChangeArrowheads="1"/>
          </p:cNvSpPr>
          <p:nvPr/>
        </p:nvSpPr>
        <p:spPr bwMode="auto">
          <a:xfrm>
            <a:off x="1" y="12439292"/>
            <a:ext cx="9601200" cy="552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a:ln>
                  <a:noFill/>
                </a:ln>
                <a:solidFill>
                  <a:srgbClr val="2C496C"/>
                </a:solidFill>
                <a:effectLst/>
                <a:latin typeface="Calibri" panose="020F0502020204030204" pitchFamily="34" charset="0"/>
              </a:rPr>
              <a:t>Ce document et les images qu’il comporte sont la propriété exclusive de 0.3dB.  Notre société possède un copyright et le document ne doit pas être copié ou modifié sans notre permission écrite.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a:ln>
                  <a:noFill/>
                </a:ln>
                <a:solidFill>
                  <a:srgbClr val="2C496C"/>
                </a:solidFill>
                <a:effectLst/>
                <a:latin typeface="Calibri" panose="020F0502020204030204" pitchFamily="34" charset="0"/>
              </a:rPr>
              <a:t>Les caractéristiques portées sur cette fiche ne sont pas contractuelles et peuvent être modifiées sans préavis.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14" name="Text Box 7">
            <a:extLst>
              <a:ext uri="{FF2B5EF4-FFF2-40B4-BE49-F238E27FC236}">
                <a16:creationId xmlns:a16="http://schemas.microsoft.com/office/drawing/2014/main" id="{E270F8EE-7499-4B2E-AC44-5EBD125C04AF}"/>
              </a:ext>
            </a:extLst>
          </p:cNvPr>
          <p:cNvSpPr txBox="1">
            <a:spLocks noChangeArrowheads="1"/>
          </p:cNvSpPr>
          <p:nvPr/>
        </p:nvSpPr>
        <p:spPr bwMode="auto">
          <a:xfrm>
            <a:off x="2672600" y="11623274"/>
            <a:ext cx="4945063"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fr-FR" altLang="fr-FR" sz="1100" b="1" i="0" u="none" strike="noStrike" cap="none" normalizeH="0" baseline="0" dirty="0">
                <a:ln>
                  <a:noFill/>
                </a:ln>
                <a:solidFill>
                  <a:srgbClr val="3A4C6D"/>
                </a:solidFill>
                <a:effectLst/>
                <a:latin typeface="Calibri" panose="020F0502020204030204" pitchFamily="34" charset="0"/>
              </a:rPr>
              <a:t>ZAE du Grand Pré—20 rue du Goulet—95640 MARINES</a:t>
            </a:r>
          </a:p>
          <a:p>
            <a:pPr marL="0" marR="0" lvl="0" indent="0" algn="l" defTabSz="914400" rtl="0" eaLnBrk="0" fontAlgn="base" latinLnBrk="0" hangingPunct="0">
              <a:lnSpc>
                <a:spcPct val="100000"/>
              </a:lnSpc>
              <a:spcBef>
                <a:spcPct val="0"/>
              </a:spcBef>
              <a:spcAft>
                <a:spcPts val="600"/>
              </a:spcAft>
              <a:buClrTx/>
              <a:buSzTx/>
              <a:buFontTx/>
              <a:buNone/>
              <a:tabLst/>
            </a:pPr>
            <a:r>
              <a:rPr kumimoji="0" lang="fr-FR" altLang="fr-FR" sz="1100" b="1" i="0" u="none" strike="noStrike" cap="none" normalizeH="0" baseline="0" dirty="0">
                <a:ln>
                  <a:noFill/>
                </a:ln>
                <a:solidFill>
                  <a:srgbClr val="3A4C6D"/>
                </a:solidFill>
                <a:effectLst/>
                <a:latin typeface="Calibri" panose="020F0502020204030204" pitchFamily="34" charset="0"/>
              </a:rPr>
              <a:t>Tél : 01 30 39 92 03 / Fax : 01 34 32 02 95</a:t>
            </a:r>
          </a:p>
          <a:p>
            <a:pPr marL="0" marR="0" lvl="0" indent="0" algn="l" defTabSz="914400" rtl="0" eaLnBrk="0" fontAlgn="base" latinLnBrk="0" hangingPunct="0">
              <a:lnSpc>
                <a:spcPct val="100000"/>
              </a:lnSpc>
              <a:spcBef>
                <a:spcPct val="0"/>
              </a:spcBef>
              <a:spcAft>
                <a:spcPts val="600"/>
              </a:spcAft>
              <a:buClrTx/>
              <a:buSzTx/>
              <a:buFontTx/>
              <a:buNone/>
              <a:tabLst/>
            </a:pPr>
            <a:r>
              <a:rPr kumimoji="0" lang="fr-FR" altLang="fr-FR" sz="1100" b="1" i="0" u="none" strike="noStrike" cap="none" normalizeH="0" baseline="0" dirty="0">
                <a:ln>
                  <a:noFill/>
                </a:ln>
                <a:solidFill>
                  <a:srgbClr val="3A4C6D"/>
                </a:solidFill>
                <a:effectLst/>
                <a:latin typeface="Calibri" panose="020F0502020204030204" pitchFamily="34" charset="0"/>
              </a:rPr>
              <a:t>Mail : contact@03db.com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D43ABF66-3262-4B26-BC47-334B173D7C66}"/>
              </a:ext>
            </a:extLst>
          </p:cNvPr>
          <p:cNvSpPr txBox="1">
            <a:spLocks noChangeArrowheads="1"/>
          </p:cNvSpPr>
          <p:nvPr/>
        </p:nvSpPr>
        <p:spPr bwMode="auto">
          <a:xfrm>
            <a:off x="8488393" y="12441946"/>
            <a:ext cx="1112808" cy="359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00000"/>
                </a:solidFill>
                <a:effectLst/>
                <a:latin typeface="Calibri" panose="020F0502020204030204" pitchFamily="34" charset="0"/>
              </a:rPr>
              <a:t>© 2021  SAS 0.3dB</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pic>
        <p:nvPicPr>
          <p:cNvPr id="1033" name="Picture 9">
            <a:extLst>
              <a:ext uri="{FF2B5EF4-FFF2-40B4-BE49-F238E27FC236}">
                <a16:creationId xmlns:a16="http://schemas.microsoft.com/office/drawing/2014/main" id="{B3CAB390-E67B-4079-83A5-0A6D9E964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382" t="10600" r="10382" b="11967"/>
          <a:stretch>
            <a:fillRect/>
          </a:stretch>
        </p:blipFill>
        <p:spPr bwMode="auto">
          <a:xfrm>
            <a:off x="1035169" y="11686115"/>
            <a:ext cx="758589" cy="641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ZoneTexte 12">
            <a:extLst>
              <a:ext uri="{FF2B5EF4-FFF2-40B4-BE49-F238E27FC236}">
                <a16:creationId xmlns:a16="http://schemas.microsoft.com/office/drawing/2014/main" id="{4536D02E-CD64-44E0-9005-42DA20001751}"/>
              </a:ext>
            </a:extLst>
          </p:cNvPr>
          <p:cNvSpPr txBox="1"/>
          <p:nvPr/>
        </p:nvSpPr>
        <p:spPr>
          <a:xfrm>
            <a:off x="203187" y="8309141"/>
            <a:ext cx="3407918" cy="400110"/>
          </a:xfrm>
          <a:prstGeom prst="rect">
            <a:avLst/>
          </a:prstGeom>
          <a:noFill/>
        </p:spPr>
        <p:txBody>
          <a:bodyPr wrap="square" rtlCol="0">
            <a:spAutoFit/>
          </a:bodyPr>
          <a:lstStyle/>
          <a:p>
            <a:r>
              <a:rPr lang="fr-FR" sz="2000" b="1" i="1" u="sng" dirty="0">
                <a:solidFill>
                  <a:schemeClr val="accent1"/>
                </a:solidFill>
              </a:rPr>
              <a:t>Paramètres techniques :</a:t>
            </a:r>
          </a:p>
        </p:txBody>
      </p:sp>
      <p:pic>
        <p:nvPicPr>
          <p:cNvPr id="7" name="Image 6">
            <a:extLst>
              <a:ext uri="{FF2B5EF4-FFF2-40B4-BE49-F238E27FC236}">
                <a16:creationId xmlns:a16="http://schemas.microsoft.com/office/drawing/2014/main" id="{25A3BD93-74C6-402C-951B-00F68811B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547" y="2921041"/>
            <a:ext cx="4701654" cy="3183412"/>
          </a:xfrm>
          <a:prstGeom prst="rect">
            <a:avLst/>
          </a:prstGeom>
        </p:spPr>
      </p:pic>
      <p:sp>
        <p:nvSpPr>
          <p:cNvPr id="16" name="ZoneTexte 15">
            <a:extLst>
              <a:ext uri="{FF2B5EF4-FFF2-40B4-BE49-F238E27FC236}">
                <a16:creationId xmlns:a16="http://schemas.microsoft.com/office/drawing/2014/main" id="{B13A2AE7-FB78-4C92-9B66-D283F47697D0}"/>
              </a:ext>
            </a:extLst>
          </p:cNvPr>
          <p:cNvSpPr txBox="1"/>
          <p:nvPr/>
        </p:nvSpPr>
        <p:spPr>
          <a:xfrm>
            <a:off x="203187" y="2826455"/>
            <a:ext cx="3407918" cy="400110"/>
          </a:xfrm>
          <a:prstGeom prst="rect">
            <a:avLst/>
          </a:prstGeom>
          <a:noFill/>
        </p:spPr>
        <p:txBody>
          <a:bodyPr wrap="square" rtlCol="0">
            <a:spAutoFit/>
          </a:bodyPr>
          <a:lstStyle/>
          <a:p>
            <a:r>
              <a:rPr lang="fr-FR" sz="2000" b="1" i="1" u="sng" dirty="0">
                <a:solidFill>
                  <a:schemeClr val="accent1"/>
                </a:solidFill>
              </a:rPr>
              <a:t>Caractéristiques :</a:t>
            </a:r>
          </a:p>
        </p:txBody>
      </p:sp>
      <p:sp>
        <p:nvSpPr>
          <p:cNvPr id="17" name="ZoneTexte 16">
            <a:extLst>
              <a:ext uri="{FF2B5EF4-FFF2-40B4-BE49-F238E27FC236}">
                <a16:creationId xmlns:a16="http://schemas.microsoft.com/office/drawing/2014/main" id="{630B6ECE-90C6-4CB9-8A9E-B430AEB8D9BF}"/>
              </a:ext>
            </a:extLst>
          </p:cNvPr>
          <p:cNvSpPr txBox="1"/>
          <p:nvPr/>
        </p:nvSpPr>
        <p:spPr>
          <a:xfrm>
            <a:off x="203187" y="3363746"/>
            <a:ext cx="5482316" cy="2031325"/>
          </a:xfrm>
          <a:prstGeom prst="rect">
            <a:avLst/>
          </a:prstGeom>
          <a:noFill/>
        </p:spPr>
        <p:txBody>
          <a:bodyPr wrap="square" rtlCol="0">
            <a:spAutoFit/>
          </a:bodyPr>
          <a:lstStyle/>
          <a:p>
            <a:pPr marL="285750" indent="-285750">
              <a:buFont typeface="Arial" panose="020B0604020202020204" pitchFamily="34" charset="0"/>
              <a:buChar char="•"/>
            </a:pPr>
            <a:r>
              <a:rPr lang="fr-FR" b="1" dirty="0"/>
              <a:t>Cassette pour intégration lien </a:t>
            </a:r>
            <a:r>
              <a:rPr lang="fr-FR" b="1" dirty="0" err="1"/>
              <a:t>préco</a:t>
            </a:r>
            <a:r>
              <a:rPr lang="fr-FR" b="1" dirty="0"/>
              <a:t> </a:t>
            </a:r>
            <a:r>
              <a:rPr lang="fr-FR" b="1" dirty="0" err="1"/>
              <a:t>Duralino</a:t>
            </a:r>
            <a:r>
              <a:rPr lang="fr-FR" b="1" dirty="0"/>
              <a:t>®</a:t>
            </a:r>
          </a:p>
          <a:p>
            <a:endParaRPr lang="fr-FR" b="1" dirty="0"/>
          </a:p>
          <a:p>
            <a:pPr marL="285750" indent="-285750">
              <a:buFont typeface="Arial" panose="020B0604020202020204" pitchFamily="34" charset="0"/>
              <a:buChar char="•"/>
            </a:pPr>
            <a:r>
              <a:rPr lang="fr-FR" b="1" dirty="0"/>
              <a:t>Cassette pour panneau HD 144F</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Matériau plastique noir transparent</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Concept similaire pour variante épissurage </a:t>
            </a:r>
          </a:p>
        </p:txBody>
      </p:sp>
      <p:graphicFrame>
        <p:nvGraphicFramePr>
          <p:cNvPr id="20" name="Tableau 94">
            <a:extLst>
              <a:ext uri="{FF2B5EF4-FFF2-40B4-BE49-F238E27FC236}">
                <a16:creationId xmlns:a16="http://schemas.microsoft.com/office/drawing/2014/main" id="{7C0C633D-58A4-4729-824D-9DE74801D02A}"/>
              </a:ext>
            </a:extLst>
          </p:cNvPr>
          <p:cNvGraphicFramePr>
            <a:graphicFrameLocks noGrp="1"/>
          </p:cNvGraphicFramePr>
          <p:nvPr>
            <p:extLst>
              <p:ext uri="{D42A27DB-BD31-4B8C-83A1-F6EECF244321}">
                <p14:modId xmlns:p14="http://schemas.microsoft.com/office/powerpoint/2010/main" val="1093503844"/>
              </p:ext>
            </p:extLst>
          </p:nvPr>
        </p:nvGraphicFramePr>
        <p:xfrm>
          <a:off x="203187" y="9017390"/>
          <a:ext cx="9163828" cy="2238756"/>
        </p:xfrm>
        <a:graphic>
          <a:graphicData uri="http://schemas.openxmlformats.org/drawingml/2006/table">
            <a:tbl>
              <a:tblPr firstRow="1" bandRow="1">
                <a:tableStyleId>{5C22544A-7EE6-4342-B048-85BDC9FD1C3A}</a:tableStyleId>
              </a:tblPr>
              <a:tblGrid>
                <a:gridCol w="4581914">
                  <a:extLst>
                    <a:ext uri="{9D8B030D-6E8A-4147-A177-3AD203B41FA5}">
                      <a16:colId xmlns:a16="http://schemas.microsoft.com/office/drawing/2014/main" val="4134492820"/>
                    </a:ext>
                  </a:extLst>
                </a:gridCol>
                <a:gridCol w="4581914">
                  <a:extLst>
                    <a:ext uri="{9D8B030D-6E8A-4147-A177-3AD203B41FA5}">
                      <a16:colId xmlns:a16="http://schemas.microsoft.com/office/drawing/2014/main" val="4000546888"/>
                    </a:ext>
                  </a:extLst>
                </a:gridCol>
              </a:tblGrid>
              <a:tr h="370840">
                <a:tc>
                  <a:txBody>
                    <a:bodyPr/>
                    <a:lstStyle/>
                    <a:p>
                      <a:pPr algn="ctr"/>
                      <a:r>
                        <a:rPr lang="fr-FR" b="1" dirty="0">
                          <a:solidFill>
                            <a:schemeClr val="tx1"/>
                          </a:solidFill>
                        </a:rPr>
                        <a:t>Dimensions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solidFill>
                            <a:schemeClr val="tx1"/>
                          </a:solidFill>
                        </a:rPr>
                        <a:t>84,6 x 142 x 11,8 mm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73544365"/>
                  </a:ext>
                </a:extLst>
              </a:tr>
              <a:tr h="370840">
                <a:tc>
                  <a:txBody>
                    <a:bodyPr/>
                    <a:lstStyle/>
                    <a:p>
                      <a:pPr algn="ctr"/>
                      <a:r>
                        <a:rPr lang="fr-FR" b="1" dirty="0">
                          <a:solidFill>
                            <a:schemeClr val="tx1"/>
                          </a:solidFill>
                        </a:rPr>
                        <a:t>Fixation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fr-FR" sz="1800" dirty="0"/>
                        <a:t>Glissière avec guidage et système d’insertion de chaque côté</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78541987"/>
                  </a:ext>
                </a:extLst>
              </a:tr>
              <a:tr h="370840">
                <a:tc>
                  <a:txBody>
                    <a:bodyPr/>
                    <a:lstStyle/>
                    <a:p>
                      <a:pPr algn="ctr"/>
                      <a:r>
                        <a:rPr lang="fr-FR" b="1" dirty="0">
                          <a:solidFill>
                            <a:schemeClr val="tx1"/>
                          </a:solidFill>
                        </a:rPr>
                        <a:t>Couleur des </a:t>
                      </a:r>
                      <a:r>
                        <a:rPr lang="fr-FR" b="1">
                          <a:solidFill>
                            <a:schemeClr val="tx1"/>
                          </a:solidFill>
                        </a:rPr>
                        <a:t>adaptateurs LCC</a:t>
                      </a:r>
                      <a:endParaRPr lang="fr-FR" b="1"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fr-FR" sz="1800" b="0" dirty="0">
                          <a:solidFill>
                            <a:schemeClr val="tx1"/>
                          </a:solidFill>
                        </a:rPr>
                        <a:t>Bleu (</a:t>
                      </a:r>
                      <a:r>
                        <a:rPr lang="fr-FR" sz="1600" b="0" dirty="0">
                          <a:solidFill>
                            <a:schemeClr val="tx1"/>
                          </a:solidFill>
                        </a:rPr>
                        <a:t>UPC</a:t>
                      </a:r>
                      <a:r>
                        <a:rPr lang="fr-FR" sz="1800" b="0" dirty="0">
                          <a:solidFill>
                            <a:schemeClr val="tx1"/>
                          </a:solidFill>
                        </a:rPr>
                        <a:t>), vert (</a:t>
                      </a:r>
                      <a:r>
                        <a:rPr lang="fr-FR" sz="1600" b="0" dirty="0">
                          <a:solidFill>
                            <a:schemeClr val="tx1"/>
                          </a:solidFill>
                        </a:rPr>
                        <a:t>APC</a:t>
                      </a:r>
                      <a:r>
                        <a:rPr lang="fr-FR" sz="1800" b="0" dirty="0">
                          <a:solidFill>
                            <a:schemeClr val="tx1"/>
                          </a:solidFill>
                        </a:rPr>
                        <a:t>), aqua (</a:t>
                      </a:r>
                      <a:r>
                        <a:rPr lang="fr-FR" sz="1600" b="0" dirty="0">
                          <a:solidFill>
                            <a:schemeClr val="tx1"/>
                          </a:solidFill>
                        </a:rPr>
                        <a:t>OM3</a:t>
                      </a:r>
                      <a:r>
                        <a:rPr lang="fr-FR" sz="1800" b="0" dirty="0">
                          <a:solidFill>
                            <a:schemeClr val="tx1"/>
                          </a:solidFill>
                        </a:rPr>
                        <a:t>), magenta (</a:t>
                      </a:r>
                      <a:r>
                        <a:rPr lang="fr-FR" sz="1600" b="0" dirty="0">
                          <a:solidFill>
                            <a:schemeClr val="tx1"/>
                          </a:solidFill>
                        </a:rPr>
                        <a:t>OM4</a:t>
                      </a:r>
                      <a:r>
                        <a:rPr lang="fr-FR" sz="1800" b="0" dirty="0">
                          <a:solidFill>
                            <a:schemeClr val="tx1"/>
                          </a:solidFill>
                        </a:rPr>
                        <a:t>), lime (</a:t>
                      </a:r>
                      <a:r>
                        <a:rPr lang="fr-FR" sz="1600" b="0" dirty="0">
                          <a:solidFill>
                            <a:schemeClr val="tx1"/>
                          </a:solidFill>
                        </a:rPr>
                        <a:t>OM5</a:t>
                      </a:r>
                      <a:r>
                        <a:rPr lang="fr-FR" sz="1800" b="0" dirty="0">
                          <a:solidFill>
                            <a:schemeClr val="tx1"/>
                          </a:solidFill>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34153623"/>
                  </a:ext>
                </a:extLst>
              </a:tr>
              <a:tr h="370840">
                <a:tc>
                  <a:txBody>
                    <a:bodyPr/>
                    <a:lstStyle/>
                    <a:p>
                      <a:pPr algn="ctr"/>
                      <a:r>
                        <a:rPr lang="fr-FR" b="1" dirty="0">
                          <a:solidFill>
                            <a:schemeClr val="tx1"/>
                          </a:solidFill>
                        </a:rPr>
                        <a:t>Performances optiques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fr-FR" sz="1600" b="0" dirty="0">
                          <a:solidFill>
                            <a:schemeClr val="tx1"/>
                          </a:solidFill>
                        </a:rPr>
                        <a:t>Liées aux caractéristiques du lien préconnectorisé utilisé (type de fibre, longueur…)</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67713607"/>
                  </a:ext>
                </a:extLst>
              </a:tr>
            </a:tbl>
          </a:graphicData>
        </a:graphic>
      </p:graphicFrame>
      <p:pic>
        <p:nvPicPr>
          <p:cNvPr id="12" name="Image 11" descr="Une image contenant équipement électronique&#10;&#10;Description générée automatiquement">
            <a:extLst>
              <a:ext uri="{FF2B5EF4-FFF2-40B4-BE49-F238E27FC236}">
                <a16:creationId xmlns:a16="http://schemas.microsoft.com/office/drawing/2014/main" id="{95C3EF8E-8DB7-44C1-956B-546472766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76" y="5812134"/>
            <a:ext cx="3856671" cy="2838128"/>
          </a:xfrm>
          <a:prstGeom prst="rect">
            <a:avLst/>
          </a:prstGeom>
        </p:spPr>
      </p:pic>
      <p:pic>
        <p:nvPicPr>
          <p:cNvPr id="21" name="Image 20">
            <a:extLst>
              <a:ext uri="{FF2B5EF4-FFF2-40B4-BE49-F238E27FC236}">
                <a16:creationId xmlns:a16="http://schemas.microsoft.com/office/drawing/2014/main" id="{46B7B9CA-834B-4630-BB96-FD2E997C41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9125"/>
            <a:ext cx="4472609" cy="2519517"/>
          </a:xfrm>
          <a:prstGeom prst="rect">
            <a:avLst/>
          </a:prstGeom>
        </p:spPr>
      </p:pic>
    </p:spTree>
    <p:extLst>
      <p:ext uri="{BB962C8B-B14F-4D97-AF65-F5344CB8AC3E}">
        <p14:creationId xmlns:p14="http://schemas.microsoft.com/office/powerpoint/2010/main" val="48173949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3dB type fiche tech.potx" id="{29CB2C0D-1B8A-44D8-B66B-A2370F50CD38}" vid="{3E23E72D-EE8E-4D25-83FF-46828ABF83D9}"/>
    </a:ext>
  </a:extLst>
</a:theme>
</file>

<file path=docProps/app.xml><?xml version="1.0" encoding="utf-8"?>
<Properties xmlns="http://schemas.openxmlformats.org/officeDocument/2006/extended-properties" xmlns:vt="http://schemas.openxmlformats.org/officeDocument/2006/docPropsVTypes">
  <Template>0.3dB type fiche tech</Template>
  <TotalTime>172</TotalTime>
  <Words>176</Words>
  <Application>Microsoft Office PowerPoint</Application>
  <PresentationFormat>A3 (297 x 420 mm)</PresentationFormat>
  <Paragraphs>24</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Amelie PLADYS</dc:creator>
  <cp:lastModifiedBy>Amelie PLADYS</cp:lastModifiedBy>
  <cp:revision>6</cp:revision>
  <dcterms:created xsi:type="dcterms:W3CDTF">2021-07-26T06:17:27Z</dcterms:created>
  <dcterms:modified xsi:type="dcterms:W3CDTF">2021-07-29T06:39:43Z</dcterms:modified>
</cp:coreProperties>
</file>