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9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fr-FR"/>
              <a:t>Modifiez le style du titre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6BA6D4A-DFED-4904-876B-4318D1E0802D}"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336627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BA6D4A-DFED-4904-876B-4318D1E0802D}"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4085848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BA6D4A-DFED-4904-876B-4318D1E0802D}"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365631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BA6D4A-DFED-4904-876B-4318D1E0802D}"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310621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fr-FR"/>
              <a:t>Modifiez le style du titre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6BA6D4A-DFED-4904-876B-4318D1E0802D}"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16168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6BA6D4A-DFED-4904-876B-4318D1E0802D}" type="datetimeFigureOut">
              <a:rPr lang="fr-FR" smtClean="0"/>
              <a:t>29/07/2021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769669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fr-FR"/>
              <a:t>Modifiez le style du titre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a:t>Cliquez pour modifier les styles du texte du masque</a:t>
            </a:r>
          </a:p>
        </p:txBody>
      </p:sp>
      <p:sp>
        <p:nvSpPr>
          <p:cNvPr id="4" name="Content Placeholder 3"/>
          <p:cNvSpPr>
            <a:spLocks noGrp="1"/>
          </p:cNvSpPr>
          <p:nvPr>
            <p:ph sz="half" idx="2"/>
          </p:nvPr>
        </p:nvSpPr>
        <p:spPr>
          <a:xfrm>
            <a:off x="661334" y="4676140"/>
            <a:ext cx="4061757" cy="68778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a:t>Cliquez pour modifier les styles du texte du masque</a:t>
            </a:r>
          </a:p>
        </p:txBody>
      </p:sp>
      <p:sp>
        <p:nvSpPr>
          <p:cNvPr id="6" name="Content Placeholder 5"/>
          <p:cNvSpPr>
            <a:spLocks noGrp="1"/>
          </p:cNvSpPr>
          <p:nvPr>
            <p:ph sz="quarter" idx="4"/>
          </p:nvPr>
        </p:nvSpPr>
        <p:spPr>
          <a:xfrm>
            <a:off x="4860608" y="4676140"/>
            <a:ext cx="4081761" cy="68778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6BA6D4A-DFED-4904-876B-4318D1E0802D}" type="datetimeFigureOut">
              <a:rPr lang="fr-FR" smtClean="0"/>
              <a:t>29/07/2021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343673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6BA6D4A-DFED-4904-876B-4318D1E0802D}" type="datetimeFigureOut">
              <a:rPr lang="fr-FR" smtClean="0"/>
              <a:t>29/07/2021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2400186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A6D4A-DFED-4904-876B-4318D1E0802D}" type="datetimeFigureOut">
              <a:rPr lang="fr-FR" smtClean="0"/>
              <a:t>29/07/2021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156410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a:t>Modifiez le style du titre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6BA6D4A-DFED-4904-876B-4318D1E0802D}" type="datetimeFigureOut">
              <a:rPr lang="fr-FR" smtClean="0"/>
              <a:t>29/07/2021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29053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a:t>Modifiez le style du titre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fr-FR"/>
              <a:t>Cliquez sur l'icône pour ajouter une image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6BA6D4A-DFED-4904-876B-4318D1E0802D}" type="datetimeFigureOut">
              <a:rPr lang="fr-FR" smtClean="0"/>
              <a:t>29/07/2021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61CE1CD-12B7-4381-8ACC-E3A600A35912}" type="slidenum">
              <a:rPr lang="fr-FR" smtClean="0"/>
              <a:t>‹N°›</a:t>
            </a:fld>
            <a:endParaRPr lang="fr-FR"/>
          </a:p>
        </p:txBody>
      </p:sp>
    </p:spTree>
    <p:extLst>
      <p:ext uri="{BB962C8B-B14F-4D97-AF65-F5344CB8AC3E}">
        <p14:creationId xmlns:p14="http://schemas.microsoft.com/office/powerpoint/2010/main" val="29709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76BA6D4A-DFED-4904-876B-4318D1E0802D}" type="datetimeFigureOut">
              <a:rPr lang="fr-FR" smtClean="0"/>
              <a:t>29/07/2021</a:t>
            </a:fld>
            <a:endParaRPr lang="fr-FR"/>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261CE1CD-12B7-4381-8ACC-E3A600A35912}" type="slidenum">
              <a:rPr lang="fr-FR" smtClean="0"/>
              <a:t>‹N°›</a:t>
            </a:fld>
            <a:endParaRPr lang="fr-FR"/>
          </a:p>
        </p:txBody>
      </p:sp>
    </p:spTree>
    <p:extLst>
      <p:ext uri="{BB962C8B-B14F-4D97-AF65-F5344CB8AC3E}">
        <p14:creationId xmlns:p14="http://schemas.microsoft.com/office/powerpoint/2010/main" val="25599693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a:extLst>
              <a:ext uri="{FF2B5EF4-FFF2-40B4-BE49-F238E27FC236}">
                <a16:creationId xmlns:a16="http://schemas.microsoft.com/office/drawing/2014/main" id="{EE4CCD97-5405-4DE3-8FD5-F456CAEC1F90}"/>
              </a:ext>
            </a:extLst>
          </p:cNvPr>
          <p:cNvSpPr>
            <a:spLocks noChangeArrowheads="1"/>
          </p:cNvSpPr>
          <p:nvPr/>
        </p:nvSpPr>
        <p:spPr bwMode="auto">
          <a:xfrm>
            <a:off x="-1399064" y="-1399063"/>
            <a:ext cx="2798128" cy="2798126"/>
          </a:xfrm>
          <a:prstGeom prst="ellipse">
            <a:avLst/>
          </a:prstGeom>
          <a:solidFill>
            <a:srgbClr val="91B6DB"/>
          </a:solidFill>
          <a:ln w="9525" algn="in">
            <a:solidFill>
              <a:srgbClr val="91B6DB"/>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51206" tIns="51206" rIns="51206" bIns="51206" numCol="1" anchor="t" anchorCtr="0" compatLnSpc="1">
            <a:prstTxWarp prst="textNoShape">
              <a:avLst/>
            </a:prstTxWarp>
          </a:bodyPr>
          <a:lstStyle/>
          <a:p>
            <a:endParaRPr lang="fr-FR" sz="2521" dirty="0"/>
          </a:p>
        </p:txBody>
      </p:sp>
      <p:pic>
        <p:nvPicPr>
          <p:cNvPr id="1027" name="Picture 3">
            <a:extLst>
              <a:ext uri="{FF2B5EF4-FFF2-40B4-BE49-F238E27FC236}">
                <a16:creationId xmlns:a16="http://schemas.microsoft.com/office/drawing/2014/main" id="{30966CFB-0821-4A84-979F-27F9629C84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2690" y="5667"/>
            <a:ext cx="2115819" cy="1835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 Box 4">
            <a:extLst>
              <a:ext uri="{FF2B5EF4-FFF2-40B4-BE49-F238E27FC236}">
                <a16:creationId xmlns:a16="http://schemas.microsoft.com/office/drawing/2014/main" id="{282BB9A0-C119-4801-BD88-7EE9D125536B}"/>
              </a:ext>
            </a:extLst>
          </p:cNvPr>
          <p:cNvSpPr txBox="1">
            <a:spLocks noChangeArrowheads="1"/>
          </p:cNvSpPr>
          <p:nvPr/>
        </p:nvSpPr>
        <p:spPr bwMode="auto">
          <a:xfrm>
            <a:off x="0" y="1811493"/>
            <a:ext cx="9601200" cy="784542"/>
          </a:xfrm>
          <a:prstGeom prst="rect">
            <a:avLst/>
          </a:prstGeom>
          <a:solidFill>
            <a:srgbClr val="B9CDE5"/>
          </a:solidFill>
          <a:ln w="28575" algn="in">
            <a:solidFill>
              <a:srgbClr val="91B6DB"/>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51206" tIns="51206" rIns="51206" bIns="51206" numCol="1" anchor="t" anchorCtr="0" compatLnSpc="1">
            <a:prstTxWarp prst="textNoShape">
              <a:avLst/>
            </a:prstTxWarp>
          </a:bodyPr>
          <a:lstStyle/>
          <a:p>
            <a:pPr algn="ctr" defTabSz="1280176" eaLnBrk="0" fontAlgn="base" hangingPunct="0">
              <a:lnSpc>
                <a:spcPct val="150000"/>
              </a:lnSpc>
              <a:spcBef>
                <a:spcPct val="0"/>
              </a:spcBef>
              <a:spcAft>
                <a:spcPct val="0"/>
              </a:spcAft>
            </a:pPr>
            <a:r>
              <a:rPr lang="fr-FR" altLang="fr-FR" sz="2800" b="1" dirty="0">
                <a:latin typeface="Arial" panose="020B0604020202020204" pitchFamily="34" charset="0"/>
              </a:rPr>
              <a:t>PANNEAU 1U HAUTE DENSITE</a:t>
            </a:r>
          </a:p>
        </p:txBody>
      </p:sp>
      <p:pic>
        <p:nvPicPr>
          <p:cNvPr id="1029" name="Picture 5">
            <a:extLst>
              <a:ext uri="{FF2B5EF4-FFF2-40B4-BE49-F238E27FC236}">
                <a16:creationId xmlns:a16="http://schemas.microsoft.com/office/drawing/2014/main" id="{BA2803A4-3987-47BB-97CE-48F26CD828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409874" y="7213400"/>
            <a:ext cx="781452" cy="960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107763" dir="13500000" algn="ctr" rotWithShape="0">
                    <a:srgbClr val="FFA366">
                      <a:alpha val="50000"/>
                    </a:srgbClr>
                  </a:outerShdw>
                </a:effectLst>
              </a14:hiddenEffects>
            </a:ext>
          </a:extLst>
        </p:spPr>
      </p:pic>
      <p:sp>
        <p:nvSpPr>
          <p:cNvPr id="6" name="Text Box 6">
            <a:extLst>
              <a:ext uri="{FF2B5EF4-FFF2-40B4-BE49-F238E27FC236}">
                <a16:creationId xmlns:a16="http://schemas.microsoft.com/office/drawing/2014/main" id="{AE9A56E9-7BC8-408A-A641-FC43E4C7518B}"/>
              </a:ext>
            </a:extLst>
          </p:cNvPr>
          <p:cNvSpPr txBox="1">
            <a:spLocks noChangeArrowheads="1"/>
          </p:cNvSpPr>
          <p:nvPr/>
        </p:nvSpPr>
        <p:spPr bwMode="auto">
          <a:xfrm>
            <a:off x="1" y="12439292"/>
            <a:ext cx="9601200" cy="5520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2C496C"/>
                </a:solidFill>
                <a:effectLst/>
                <a:latin typeface="Calibri" panose="020F0502020204030204" pitchFamily="34" charset="0"/>
              </a:rPr>
              <a:t>Ce document et les images qu’il comporte sont la propriété exclusive de 0.3dB.  Notre société possède un copyright et le document ne doit pas être copié ou modifié sans notre permission écrite.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2C496C"/>
                </a:solidFill>
                <a:effectLst/>
                <a:latin typeface="Calibri" panose="020F0502020204030204" pitchFamily="34" charset="0"/>
              </a:rPr>
              <a:t>Les caractéristiques portées sur cette fiche ne sont pas contractuelles et peuvent être modifiées sans préavis.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
        <p:nvSpPr>
          <p:cNvPr id="14" name="Text Box 7">
            <a:extLst>
              <a:ext uri="{FF2B5EF4-FFF2-40B4-BE49-F238E27FC236}">
                <a16:creationId xmlns:a16="http://schemas.microsoft.com/office/drawing/2014/main" id="{E270F8EE-7499-4B2E-AC44-5EBD125C04AF}"/>
              </a:ext>
            </a:extLst>
          </p:cNvPr>
          <p:cNvSpPr txBox="1">
            <a:spLocks noChangeArrowheads="1"/>
          </p:cNvSpPr>
          <p:nvPr/>
        </p:nvSpPr>
        <p:spPr bwMode="auto">
          <a:xfrm>
            <a:off x="2672600" y="11623274"/>
            <a:ext cx="4945063" cy="61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600"/>
              </a:spcAft>
              <a:buClrTx/>
              <a:buSzTx/>
              <a:buFontTx/>
              <a:buNone/>
              <a:tabLst/>
            </a:pPr>
            <a:r>
              <a:rPr kumimoji="0" lang="fr-FR" altLang="fr-FR" sz="1100" b="1" i="0" u="none" strike="noStrike" cap="none" normalizeH="0" baseline="0" dirty="0">
                <a:ln>
                  <a:noFill/>
                </a:ln>
                <a:solidFill>
                  <a:srgbClr val="3A4C6D"/>
                </a:solidFill>
                <a:effectLst/>
                <a:latin typeface="Calibri" panose="020F0502020204030204" pitchFamily="34" charset="0"/>
              </a:rPr>
              <a:t>ZAE du Grand Pré—20 rue du Goulet—95640 MARINES</a:t>
            </a:r>
          </a:p>
          <a:p>
            <a:pPr marL="0" marR="0" lvl="0" indent="0" algn="l" defTabSz="914400" rtl="0" eaLnBrk="0" fontAlgn="base" latinLnBrk="0" hangingPunct="0">
              <a:lnSpc>
                <a:spcPct val="100000"/>
              </a:lnSpc>
              <a:spcBef>
                <a:spcPct val="0"/>
              </a:spcBef>
              <a:spcAft>
                <a:spcPts val="600"/>
              </a:spcAft>
              <a:buClrTx/>
              <a:buSzTx/>
              <a:buFontTx/>
              <a:buNone/>
              <a:tabLst/>
            </a:pPr>
            <a:r>
              <a:rPr kumimoji="0" lang="fr-FR" altLang="fr-FR" sz="1100" b="1" i="0" u="none" strike="noStrike" cap="none" normalizeH="0" baseline="0" dirty="0">
                <a:ln>
                  <a:noFill/>
                </a:ln>
                <a:solidFill>
                  <a:srgbClr val="3A4C6D"/>
                </a:solidFill>
                <a:effectLst/>
                <a:latin typeface="Calibri" panose="020F0502020204030204" pitchFamily="34" charset="0"/>
              </a:rPr>
              <a:t>Tél : 01 30 39 92 03 / Fax : 01 34 32 02 95</a:t>
            </a:r>
          </a:p>
          <a:p>
            <a:pPr marL="0" marR="0" lvl="0" indent="0" algn="l" defTabSz="914400" rtl="0" eaLnBrk="0" fontAlgn="base" latinLnBrk="0" hangingPunct="0">
              <a:lnSpc>
                <a:spcPct val="100000"/>
              </a:lnSpc>
              <a:spcBef>
                <a:spcPct val="0"/>
              </a:spcBef>
              <a:spcAft>
                <a:spcPts val="600"/>
              </a:spcAft>
              <a:buClrTx/>
              <a:buSzTx/>
              <a:buFontTx/>
              <a:buNone/>
              <a:tabLst/>
            </a:pPr>
            <a:r>
              <a:rPr kumimoji="0" lang="fr-FR" altLang="fr-FR" sz="1100" b="1" i="0" u="none" strike="noStrike" cap="none" normalizeH="0" baseline="0" dirty="0">
                <a:ln>
                  <a:noFill/>
                </a:ln>
                <a:solidFill>
                  <a:srgbClr val="3A4C6D"/>
                </a:solidFill>
                <a:effectLst/>
                <a:latin typeface="Calibri" panose="020F0502020204030204" pitchFamily="34" charset="0"/>
              </a:rPr>
              <a:t>Mail : contact@03db.com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5" name="Text Box 8">
            <a:extLst>
              <a:ext uri="{FF2B5EF4-FFF2-40B4-BE49-F238E27FC236}">
                <a16:creationId xmlns:a16="http://schemas.microsoft.com/office/drawing/2014/main" id="{D43ABF66-3262-4B26-BC47-334B173D7C66}"/>
              </a:ext>
            </a:extLst>
          </p:cNvPr>
          <p:cNvSpPr txBox="1">
            <a:spLocks noChangeArrowheads="1"/>
          </p:cNvSpPr>
          <p:nvPr/>
        </p:nvSpPr>
        <p:spPr bwMode="auto">
          <a:xfrm>
            <a:off x="8488393" y="12441946"/>
            <a:ext cx="1112808" cy="3596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2016  SAS 0.3dB</a:t>
            </a:r>
            <a:endParaRPr kumimoji="0" lang="fr-FR" altLang="fr-FR" sz="2400" b="0" i="0" u="none" strike="noStrike" cap="none" normalizeH="0" baseline="0">
              <a:ln>
                <a:noFill/>
              </a:ln>
              <a:solidFill>
                <a:schemeClr val="tx1"/>
              </a:solidFill>
              <a:effectLst/>
              <a:latin typeface="Arial" panose="020B0604020202020204" pitchFamily="34" charset="0"/>
            </a:endParaRPr>
          </a:p>
        </p:txBody>
      </p:sp>
      <p:pic>
        <p:nvPicPr>
          <p:cNvPr id="1033" name="Picture 9">
            <a:extLst>
              <a:ext uri="{FF2B5EF4-FFF2-40B4-BE49-F238E27FC236}">
                <a16:creationId xmlns:a16="http://schemas.microsoft.com/office/drawing/2014/main" id="{B3CAB390-E67B-4079-83A5-0A6D9E964F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382" t="10600" r="10382" b="11967"/>
          <a:stretch>
            <a:fillRect/>
          </a:stretch>
        </p:blipFill>
        <p:spPr bwMode="auto">
          <a:xfrm>
            <a:off x="1035169" y="11686115"/>
            <a:ext cx="758589" cy="6418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 name="Image">
            <a:extLst>
              <a:ext uri="{FF2B5EF4-FFF2-40B4-BE49-F238E27FC236}">
                <a16:creationId xmlns:a16="http://schemas.microsoft.com/office/drawing/2014/main" id="{18970948-BD33-468F-9D46-64179A7EEC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3760" y="3050533"/>
            <a:ext cx="4522083" cy="2417799"/>
          </a:xfrm>
          <a:prstGeom prst="rect">
            <a:avLst/>
          </a:prstGeom>
        </p:spPr>
      </p:pic>
      <p:sp>
        <p:nvSpPr>
          <p:cNvPr id="13" name="ZoneTexte 12">
            <a:extLst>
              <a:ext uri="{FF2B5EF4-FFF2-40B4-BE49-F238E27FC236}">
                <a16:creationId xmlns:a16="http://schemas.microsoft.com/office/drawing/2014/main" id="{17404567-B744-4C72-861E-2ED917C50A02}"/>
              </a:ext>
            </a:extLst>
          </p:cNvPr>
          <p:cNvSpPr txBox="1"/>
          <p:nvPr/>
        </p:nvSpPr>
        <p:spPr>
          <a:xfrm>
            <a:off x="151221" y="8035719"/>
            <a:ext cx="3407918" cy="400110"/>
          </a:xfrm>
          <a:prstGeom prst="rect">
            <a:avLst/>
          </a:prstGeom>
          <a:noFill/>
        </p:spPr>
        <p:txBody>
          <a:bodyPr wrap="square" rtlCol="0">
            <a:spAutoFit/>
          </a:bodyPr>
          <a:lstStyle/>
          <a:p>
            <a:r>
              <a:rPr lang="fr-FR" sz="2000" b="1" i="1" u="sng" dirty="0">
                <a:solidFill>
                  <a:schemeClr val="accent1"/>
                </a:solidFill>
              </a:rPr>
              <a:t>Paramètres techniques :</a:t>
            </a:r>
          </a:p>
        </p:txBody>
      </p:sp>
      <p:sp>
        <p:nvSpPr>
          <p:cNvPr id="16" name="ZoneTexte 15">
            <a:extLst>
              <a:ext uri="{FF2B5EF4-FFF2-40B4-BE49-F238E27FC236}">
                <a16:creationId xmlns:a16="http://schemas.microsoft.com/office/drawing/2014/main" id="{344AAB67-0249-4AC5-9F87-E65E8E8C5D9F}"/>
              </a:ext>
            </a:extLst>
          </p:cNvPr>
          <p:cNvSpPr txBox="1"/>
          <p:nvPr/>
        </p:nvSpPr>
        <p:spPr>
          <a:xfrm>
            <a:off x="185435" y="5896915"/>
            <a:ext cx="3407918" cy="400110"/>
          </a:xfrm>
          <a:prstGeom prst="rect">
            <a:avLst/>
          </a:prstGeom>
          <a:noFill/>
        </p:spPr>
        <p:txBody>
          <a:bodyPr wrap="square" rtlCol="0">
            <a:spAutoFit/>
          </a:bodyPr>
          <a:lstStyle/>
          <a:p>
            <a:r>
              <a:rPr lang="fr-FR" sz="2000" b="1" i="1" u="sng" dirty="0">
                <a:solidFill>
                  <a:schemeClr val="accent1"/>
                </a:solidFill>
              </a:rPr>
              <a:t>Bénéfices :</a:t>
            </a:r>
          </a:p>
        </p:txBody>
      </p:sp>
      <p:graphicFrame>
        <p:nvGraphicFramePr>
          <p:cNvPr id="17" name="Tableau 94">
            <a:extLst>
              <a:ext uri="{FF2B5EF4-FFF2-40B4-BE49-F238E27FC236}">
                <a16:creationId xmlns:a16="http://schemas.microsoft.com/office/drawing/2014/main" id="{D01659EE-AAF8-4F58-93D5-D184A4541CB3}"/>
              </a:ext>
            </a:extLst>
          </p:cNvPr>
          <p:cNvGraphicFramePr>
            <a:graphicFrameLocks noGrp="1"/>
          </p:cNvGraphicFramePr>
          <p:nvPr>
            <p:extLst>
              <p:ext uri="{D42A27DB-BD31-4B8C-83A1-F6EECF244321}">
                <p14:modId xmlns:p14="http://schemas.microsoft.com/office/powerpoint/2010/main" val="2481116196"/>
              </p:ext>
            </p:extLst>
          </p:nvPr>
        </p:nvGraphicFramePr>
        <p:xfrm>
          <a:off x="214812" y="8562544"/>
          <a:ext cx="9171574" cy="2794530"/>
        </p:xfrm>
        <a:graphic>
          <a:graphicData uri="http://schemas.openxmlformats.org/drawingml/2006/table">
            <a:tbl>
              <a:tblPr firstRow="1" bandRow="1">
                <a:tableStyleId>{5C22544A-7EE6-4342-B048-85BDC9FD1C3A}</a:tableStyleId>
              </a:tblPr>
              <a:tblGrid>
                <a:gridCol w="4585787">
                  <a:extLst>
                    <a:ext uri="{9D8B030D-6E8A-4147-A177-3AD203B41FA5}">
                      <a16:colId xmlns:a16="http://schemas.microsoft.com/office/drawing/2014/main" val="4134492820"/>
                    </a:ext>
                  </a:extLst>
                </a:gridCol>
                <a:gridCol w="4585787">
                  <a:extLst>
                    <a:ext uri="{9D8B030D-6E8A-4147-A177-3AD203B41FA5}">
                      <a16:colId xmlns:a16="http://schemas.microsoft.com/office/drawing/2014/main" val="4000546888"/>
                    </a:ext>
                  </a:extLst>
                </a:gridCol>
              </a:tblGrid>
              <a:tr h="485565">
                <a:tc>
                  <a:txBody>
                    <a:bodyPr/>
                    <a:lstStyle/>
                    <a:p>
                      <a:pPr algn="ctr"/>
                      <a:r>
                        <a:rPr lang="fr-FR" sz="2000" b="1" dirty="0">
                          <a:solidFill>
                            <a:schemeClr val="tx1"/>
                          </a:solidFill>
                        </a:rPr>
                        <a:t>Dimensions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0" dirty="0">
                          <a:solidFill>
                            <a:schemeClr val="tx1"/>
                          </a:solidFill>
                        </a:rPr>
                        <a:t>443 x 436 x 44 mm (1U)</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2873544365"/>
                  </a:ext>
                </a:extLst>
              </a:tr>
              <a:tr h="485565">
                <a:tc>
                  <a:txBody>
                    <a:bodyPr/>
                    <a:lstStyle/>
                    <a:p>
                      <a:pPr algn="ctr"/>
                      <a:r>
                        <a:rPr lang="fr-FR" sz="2000" b="1" dirty="0">
                          <a:solidFill>
                            <a:schemeClr val="tx1"/>
                          </a:solidFill>
                        </a:rPr>
                        <a:t>Matériau</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fr-FR" sz="2000" dirty="0"/>
                        <a:t>Acier revêtement </a:t>
                      </a:r>
                      <a:r>
                        <a:rPr lang="fr-FR" sz="2000" dirty="0" err="1"/>
                        <a:t>epoxy</a:t>
                      </a:r>
                      <a:r>
                        <a:rPr lang="fr-FR" sz="2000" dirty="0"/>
                        <a:t> noir (</a:t>
                      </a:r>
                      <a:r>
                        <a:rPr lang="fr-FR" sz="1800" dirty="0"/>
                        <a:t>RAL9005</a:t>
                      </a:r>
                      <a:r>
                        <a:rPr lang="fr-FR" sz="2000" dirty="0"/>
                        <a:t>)</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767727572"/>
                  </a:ext>
                </a:extLst>
              </a:tr>
              <a:tr h="485565">
                <a:tc>
                  <a:txBody>
                    <a:bodyPr/>
                    <a:lstStyle/>
                    <a:p>
                      <a:pPr algn="ctr"/>
                      <a:r>
                        <a:rPr lang="fr-FR" sz="2000" b="1" dirty="0">
                          <a:solidFill>
                            <a:schemeClr val="tx1"/>
                          </a:solidFill>
                        </a:rPr>
                        <a:t>Capacité</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fr-FR" sz="2000"/>
                        <a:t>144F LC (</a:t>
                      </a:r>
                      <a:r>
                        <a:rPr lang="fr-FR" sz="2000" dirty="0"/>
                        <a:t>12 cassettes 12F)</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894014809"/>
                  </a:ext>
                </a:extLst>
              </a:tr>
              <a:tr h="1337835">
                <a:tc>
                  <a:txBody>
                    <a:bodyPr/>
                    <a:lstStyle/>
                    <a:p>
                      <a:pPr algn="ctr"/>
                      <a:r>
                        <a:rPr lang="fr-FR" sz="2000" b="1" dirty="0">
                          <a:solidFill>
                            <a:schemeClr val="tx1"/>
                          </a:solidFill>
                        </a:rPr>
                        <a:t>Fixation des câbles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fr-FR" sz="2000" b="0" dirty="0">
                          <a:solidFill>
                            <a:schemeClr val="tx1"/>
                          </a:solidFill>
                          <a:latin typeface="+mn-lt"/>
                        </a:rPr>
                        <a:t>3x Presse-étoupe </a:t>
                      </a:r>
                      <a:r>
                        <a:rPr lang="en-US" sz="1800" spc="10" dirty="0">
                          <a:solidFill>
                            <a:schemeClr val="tx1"/>
                          </a:solidFill>
                          <a:latin typeface="+mn-lt"/>
                          <a:cs typeface="Arial"/>
                        </a:rPr>
                        <a:t>PG13,5/M20</a:t>
                      </a:r>
                      <a:r>
                        <a:rPr lang="en-US" sz="2000" spc="10" dirty="0">
                          <a:solidFill>
                            <a:schemeClr val="tx1"/>
                          </a:solidFill>
                          <a:latin typeface="+mn-lt"/>
                          <a:cs typeface="Arial"/>
                        </a:rPr>
                        <a:t>  </a:t>
                      </a:r>
                      <a:r>
                        <a:rPr lang="en-US" sz="2000" spc="10" dirty="0" err="1">
                          <a:solidFill>
                            <a:schemeClr val="tx1"/>
                          </a:solidFill>
                          <a:latin typeface="+mn-lt"/>
                          <a:cs typeface="Arial"/>
                        </a:rPr>
                        <a:t>ou</a:t>
                      </a:r>
                      <a:r>
                        <a:rPr lang="en-US" sz="2000" spc="10" dirty="0">
                          <a:solidFill>
                            <a:schemeClr val="tx1"/>
                          </a:solidFill>
                          <a:latin typeface="+mn-lt"/>
                          <a:cs typeface="Arial"/>
                        </a:rPr>
                        <a:t>  </a:t>
                      </a:r>
                    </a:p>
                    <a:p>
                      <a:pPr algn="ctr"/>
                      <a:r>
                        <a:rPr lang="en-US" sz="2000" spc="10" dirty="0">
                          <a:solidFill>
                            <a:schemeClr val="tx1"/>
                          </a:solidFill>
                          <a:latin typeface="+mn-lt"/>
                          <a:cs typeface="Arial"/>
                        </a:rPr>
                        <a:t>6x </a:t>
                      </a:r>
                      <a:r>
                        <a:rPr lang="en-US" sz="1800" spc="10" dirty="0">
                          <a:solidFill>
                            <a:schemeClr val="tx1"/>
                          </a:solidFill>
                          <a:latin typeface="+mn-lt"/>
                          <a:cs typeface="Arial"/>
                        </a:rPr>
                        <a:t>PG7/M12</a:t>
                      </a:r>
                      <a:endParaRPr lang="en-US" sz="2000" spc="10" dirty="0">
                        <a:solidFill>
                          <a:schemeClr val="tx1"/>
                        </a:solidFill>
                        <a:latin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spc="10" dirty="0">
                          <a:solidFill>
                            <a:schemeClr val="tx1"/>
                          </a:solidFill>
                          <a:latin typeface="+mn-lt"/>
                          <a:cs typeface="Arial"/>
                        </a:rPr>
                        <a:t>3x   </a:t>
                      </a:r>
                      <a:r>
                        <a:rPr lang="en-US" sz="2000" spc="10" dirty="0" err="1">
                          <a:solidFill>
                            <a:schemeClr val="tx1"/>
                          </a:solidFill>
                          <a:latin typeface="+mn-lt"/>
                          <a:cs typeface="Arial"/>
                        </a:rPr>
                        <a:t>Duralino</a:t>
                      </a:r>
                      <a:r>
                        <a:rPr lang="fr-FR" sz="2000" spc="10" dirty="0">
                          <a:latin typeface="+mn-lt"/>
                          <a:cs typeface="Arial"/>
                        </a:rPr>
                        <a:t>®</a:t>
                      </a:r>
                      <a:r>
                        <a:rPr lang="en-US" sz="2000" spc="10" dirty="0">
                          <a:solidFill>
                            <a:schemeClr val="tx1"/>
                          </a:solidFill>
                          <a:latin typeface="+mn-lt"/>
                          <a:cs typeface="Arial"/>
                        </a:rPr>
                        <a:t> taille  XL/L  </a:t>
                      </a:r>
                      <a:r>
                        <a:rPr lang="en-US" sz="2000" spc="10" dirty="0" err="1">
                          <a:solidFill>
                            <a:schemeClr val="tx1"/>
                          </a:solidFill>
                          <a:latin typeface="+mn-lt"/>
                          <a:cs typeface="Arial"/>
                        </a:rPr>
                        <a:t>ou</a:t>
                      </a:r>
                      <a:endParaRPr lang="en-US" sz="2000" dirty="0">
                        <a:solidFill>
                          <a:schemeClr val="tx1"/>
                        </a:solidFill>
                        <a:latin typeface="+mn-lt"/>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spc="10" dirty="0">
                          <a:solidFill>
                            <a:schemeClr val="tx1"/>
                          </a:solidFill>
                          <a:latin typeface="+mn-lt"/>
                          <a:cs typeface="Arial"/>
                        </a:rPr>
                        <a:t>6x  </a:t>
                      </a:r>
                      <a:r>
                        <a:rPr lang="fr-FR" sz="2000" spc="10" dirty="0" err="1">
                          <a:solidFill>
                            <a:schemeClr val="tx1"/>
                          </a:solidFill>
                          <a:latin typeface="+mn-lt"/>
                          <a:cs typeface="Arial"/>
                        </a:rPr>
                        <a:t>Duralino</a:t>
                      </a:r>
                      <a:r>
                        <a:rPr lang="fr-FR" sz="2000" spc="10" dirty="0">
                          <a:latin typeface="+mn-lt"/>
                          <a:cs typeface="Arial"/>
                        </a:rPr>
                        <a:t>®</a:t>
                      </a:r>
                      <a:r>
                        <a:rPr lang="fr-FR" sz="2000" spc="10" dirty="0">
                          <a:solidFill>
                            <a:schemeClr val="tx1"/>
                          </a:solidFill>
                          <a:latin typeface="+mn-lt"/>
                          <a:cs typeface="Arial"/>
                        </a:rPr>
                        <a:t> taille  S</a:t>
                      </a:r>
                      <a:endParaRPr lang="fr-FR" sz="2000" dirty="0">
                        <a:solidFill>
                          <a:schemeClr val="tx1"/>
                        </a:solidFill>
                        <a:latin typeface="+mn-lt"/>
                        <a:cs typeface="Aria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667713607"/>
                  </a:ext>
                </a:extLst>
              </a:tr>
            </a:tbl>
          </a:graphicData>
        </a:graphic>
      </p:graphicFrame>
      <p:sp>
        <p:nvSpPr>
          <p:cNvPr id="18" name="ZoneTexte 17">
            <a:extLst>
              <a:ext uri="{FF2B5EF4-FFF2-40B4-BE49-F238E27FC236}">
                <a16:creationId xmlns:a16="http://schemas.microsoft.com/office/drawing/2014/main" id="{FDDBD451-E657-494E-ACE1-738E0F7255B8}"/>
              </a:ext>
            </a:extLst>
          </p:cNvPr>
          <p:cNvSpPr txBox="1"/>
          <p:nvPr/>
        </p:nvSpPr>
        <p:spPr>
          <a:xfrm>
            <a:off x="185435" y="2816817"/>
            <a:ext cx="3407918" cy="400110"/>
          </a:xfrm>
          <a:prstGeom prst="rect">
            <a:avLst/>
          </a:prstGeom>
          <a:noFill/>
        </p:spPr>
        <p:txBody>
          <a:bodyPr wrap="square" rtlCol="0">
            <a:spAutoFit/>
          </a:bodyPr>
          <a:lstStyle/>
          <a:p>
            <a:r>
              <a:rPr lang="fr-FR" sz="2000" b="1" i="1" u="sng" dirty="0">
                <a:solidFill>
                  <a:schemeClr val="accent1"/>
                </a:solidFill>
              </a:rPr>
              <a:t>Caractéristiques :</a:t>
            </a:r>
          </a:p>
        </p:txBody>
      </p:sp>
      <p:sp>
        <p:nvSpPr>
          <p:cNvPr id="19" name="ZoneTexte 18">
            <a:extLst>
              <a:ext uri="{FF2B5EF4-FFF2-40B4-BE49-F238E27FC236}">
                <a16:creationId xmlns:a16="http://schemas.microsoft.com/office/drawing/2014/main" id="{4B9D7453-2698-4A98-BB41-229BCDB1A7C8}"/>
              </a:ext>
            </a:extLst>
          </p:cNvPr>
          <p:cNvSpPr txBox="1"/>
          <p:nvPr/>
        </p:nvSpPr>
        <p:spPr>
          <a:xfrm>
            <a:off x="4909085" y="5903488"/>
            <a:ext cx="3407918" cy="400110"/>
          </a:xfrm>
          <a:prstGeom prst="rect">
            <a:avLst/>
          </a:prstGeom>
          <a:noFill/>
        </p:spPr>
        <p:txBody>
          <a:bodyPr wrap="square" rtlCol="0">
            <a:spAutoFit/>
          </a:bodyPr>
          <a:lstStyle/>
          <a:p>
            <a:r>
              <a:rPr lang="fr-FR" sz="2000" b="1" i="1" u="sng" dirty="0">
                <a:solidFill>
                  <a:schemeClr val="accent1"/>
                </a:solidFill>
              </a:rPr>
              <a:t>Applications :</a:t>
            </a:r>
          </a:p>
        </p:txBody>
      </p:sp>
      <p:sp>
        <p:nvSpPr>
          <p:cNvPr id="20" name="ZoneTexte 19">
            <a:extLst>
              <a:ext uri="{FF2B5EF4-FFF2-40B4-BE49-F238E27FC236}">
                <a16:creationId xmlns:a16="http://schemas.microsoft.com/office/drawing/2014/main" id="{1AAAB9C4-7B23-4C81-93DB-112673BC58A9}"/>
              </a:ext>
            </a:extLst>
          </p:cNvPr>
          <p:cNvSpPr txBox="1"/>
          <p:nvPr/>
        </p:nvSpPr>
        <p:spPr>
          <a:xfrm>
            <a:off x="142813" y="3264633"/>
            <a:ext cx="4750774" cy="2308324"/>
          </a:xfrm>
          <a:prstGeom prst="rect">
            <a:avLst/>
          </a:prstGeom>
          <a:noFill/>
        </p:spPr>
        <p:txBody>
          <a:bodyPr wrap="square" rtlCol="0">
            <a:spAutoFit/>
          </a:bodyPr>
          <a:lstStyle/>
          <a:p>
            <a:pPr marL="285750" indent="-285750">
              <a:buFont typeface="Arial" panose="020B0604020202020204" pitchFamily="34" charset="0"/>
              <a:buChar char="•"/>
            </a:pPr>
            <a:r>
              <a:rPr lang="fr-FR" b="1" dirty="0"/>
              <a:t>Panneau 1U HD 144F LC </a:t>
            </a:r>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r>
              <a:rPr lang="fr-FR" b="1" dirty="0"/>
              <a:t> Conçu pour 12 cassettes interchangeables</a:t>
            </a:r>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r>
              <a:rPr lang="fr-FR" b="1" dirty="0"/>
              <a:t> 3 types de cassettes 12F LC possibles : 			  MTP/Préco/Epissurage</a:t>
            </a:r>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r>
              <a:rPr lang="fr-FR" b="1" dirty="0"/>
              <a:t> Système de brassage des cordons intégré </a:t>
            </a:r>
          </a:p>
        </p:txBody>
      </p:sp>
      <p:sp>
        <p:nvSpPr>
          <p:cNvPr id="22" name="ZoneTexte 21">
            <a:extLst>
              <a:ext uri="{FF2B5EF4-FFF2-40B4-BE49-F238E27FC236}">
                <a16:creationId xmlns:a16="http://schemas.microsoft.com/office/drawing/2014/main" id="{CCCC6F4E-CA12-4115-AD6D-62AADBAFF7D2}"/>
              </a:ext>
            </a:extLst>
          </p:cNvPr>
          <p:cNvSpPr txBox="1"/>
          <p:nvPr/>
        </p:nvSpPr>
        <p:spPr>
          <a:xfrm>
            <a:off x="4849257" y="6324588"/>
            <a:ext cx="4767441" cy="1477328"/>
          </a:xfrm>
          <a:prstGeom prst="rect">
            <a:avLst/>
          </a:prstGeom>
          <a:noFill/>
        </p:spPr>
        <p:txBody>
          <a:bodyPr wrap="square" rtlCol="0">
            <a:spAutoFit/>
          </a:bodyPr>
          <a:lstStyle/>
          <a:p>
            <a:pPr marL="285750" indent="-285750">
              <a:buFont typeface="Arial" panose="020B0604020202020204" pitchFamily="34" charset="0"/>
              <a:buChar char="•"/>
            </a:pPr>
            <a:r>
              <a:rPr lang="fr-FR" dirty="0"/>
              <a:t>Solutions de câblage pour Datacenter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 Telecom/</a:t>
            </a:r>
            <a:r>
              <a:rPr lang="fr-FR" dirty="0" err="1"/>
              <a:t>Datacom</a:t>
            </a:r>
            <a:endParaRPr lang="fr-FR" dirty="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  Solutions de câblage pour réseaux </a:t>
            </a:r>
            <a:r>
              <a:rPr lang="fr-FR" sz="1600" dirty="0"/>
              <a:t>LAN/WAN</a:t>
            </a:r>
            <a:endParaRPr lang="fr-FR" dirty="0"/>
          </a:p>
        </p:txBody>
      </p:sp>
      <p:sp>
        <p:nvSpPr>
          <p:cNvPr id="23" name="ZoneTexte 22">
            <a:extLst>
              <a:ext uri="{FF2B5EF4-FFF2-40B4-BE49-F238E27FC236}">
                <a16:creationId xmlns:a16="http://schemas.microsoft.com/office/drawing/2014/main" id="{7E744563-123F-46B4-8C6A-7457E8959DC3}"/>
              </a:ext>
            </a:extLst>
          </p:cNvPr>
          <p:cNvSpPr txBox="1"/>
          <p:nvPr/>
        </p:nvSpPr>
        <p:spPr>
          <a:xfrm>
            <a:off x="154439" y="6274524"/>
            <a:ext cx="4750774" cy="1477328"/>
          </a:xfrm>
          <a:prstGeom prst="rect">
            <a:avLst/>
          </a:prstGeom>
          <a:noFill/>
        </p:spPr>
        <p:txBody>
          <a:bodyPr wrap="square" rtlCol="0">
            <a:spAutoFit/>
          </a:bodyPr>
          <a:lstStyle/>
          <a:p>
            <a:pPr marL="285750" indent="-285750">
              <a:buFont typeface="Arial" panose="020B0604020202020204" pitchFamily="34" charset="0"/>
              <a:buChar char="•"/>
            </a:pPr>
            <a:r>
              <a:rPr lang="fr-FR" dirty="0"/>
              <a:t>Cassettes interchangeables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Position ajustable en profondeur dans la baie</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Haute densité sur 1U</a:t>
            </a:r>
          </a:p>
        </p:txBody>
      </p:sp>
      <p:sp>
        <p:nvSpPr>
          <p:cNvPr id="2" name="Ellipse 1">
            <a:extLst>
              <a:ext uri="{FF2B5EF4-FFF2-40B4-BE49-F238E27FC236}">
                <a16:creationId xmlns:a16="http://schemas.microsoft.com/office/drawing/2014/main" id="{7B34C81C-60F1-478C-9157-B8055BD21A63}"/>
              </a:ext>
            </a:extLst>
          </p:cNvPr>
          <p:cNvSpPr/>
          <p:nvPr/>
        </p:nvSpPr>
        <p:spPr>
          <a:xfrm>
            <a:off x="8325662" y="2985876"/>
            <a:ext cx="954227" cy="78454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8173949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dB type fiche tech.potx" id="{29CB2C0D-1B8A-44D8-B66B-A2370F50CD38}" vid="{3E23E72D-EE8E-4D25-83FF-46828ABF83D9}"/>
    </a:ext>
  </a:extLst>
</a:theme>
</file>

<file path=docProps/app.xml><?xml version="1.0" encoding="utf-8"?>
<Properties xmlns="http://schemas.openxmlformats.org/officeDocument/2006/extended-properties" xmlns:vt="http://schemas.openxmlformats.org/officeDocument/2006/docPropsVTypes">
  <Template>0.3dB type fiche tech</Template>
  <TotalTime>257</TotalTime>
  <Words>221</Words>
  <Application>Microsoft Office PowerPoint</Application>
  <PresentationFormat>A3 (297 x 420 mm)</PresentationFormat>
  <Paragraphs>39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Amelie PLADYS</dc:creator>
  <cp:lastModifiedBy>Amelie PLADYS</cp:lastModifiedBy>
  <cp:revision>4</cp:revision>
  <dcterms:created xsi:type="dcterms:W3CDTF">2021-07-26T06:17:27Z</dcterms:created>
  <dcterms:modified xsi:type="dcterms:W3CDTF">2021-07-29T06:52:05Z</dcterms:modified>
</cp:coreProperties>
</file>